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68" r:id="rId3"/>
    <p:sldId id="270" r:id="rId4"/>
    <p:sldId id="269" r:id="rId5"/>
    <p:sldId id="262" r:id="rId6"/>
    <p:sldId id="272" r:id="rId7"/>
    <p:sldId id="282" r:id="rId8"/>
    <p:sldId id="271" r:id="rId9"/>
    <p:sldId id="261" r:id="rId10"/>
    <p:sldId id="265" r:id="rId11"/>
    <p:sldId id="273" r:id="rId12"/>
    <p:sldId id="267" r:id="rId13"/>
    <p:sldId id="281" r:id="rId14"/>
    <p:sldId id="258" r:id="rId15"/>
    <p:sldId id="260" r:id="rId16"/>
    <p:sldId id="275" r:id="rId17"/>
    <p:sldId id="285" r:id="rId18"/>
    <p:sldId id="286" r:id="rId19"/>
    <p:sldId id="287" r:id="rId20"/>
    <p:sldId id="288" r:id="rId21"/>
    <p:sldId id="280" r:id="rId22"/>
    <p:sldId id="274" r:id="rId23"/>
    <p:sldId id="276" r:id="rId24"/>
    <p:sldId id="277" r:id="rId25"/>
    <p:sldId id="278" r:id="rId26"/>
    <p:sldId id="283" r:id="rId27"/>
    <p:sldId id="284" r:id="rId28"/>
  </p:sldIdLst>
  <p:sldSz cx="12192000" cy="6858000"/>
  <p:notesSz cx="6858000" cy="99472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55" d="100"/>
          <a:sy n="55" d="100"/>
        </p:scale>
        <p:origin x="614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5DC4B-5AE5-4AAF-BC18-BD9B4B1710B3}" type="datetimeFigureOut">
              <a:rPr lang="ru-RU" smtClean="0"/>
              <a:t>22.02.2018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B19A5-44A4-4B45-9639-F1F0A4D718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19292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5DC4B-5AE5-4AAF-BC18-BD9B4B1710B3}" type="datetimeFigureOut">
              <a:rPr lang="ru-RU" smtClean="0"/>
              <a:t>22.02.2018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B19A5-44A4-4B45-9639-F1F0A4D718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98542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5DC4B-5AE5-4AAF-BC18-BD9B4B1710B3}" type="datetimeFigureOut">
              <a:rPr lang="ru-RU" smtClean="0"/>
              <a:t>22.02.2018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B19A5-44A4-4B45-9639-F1F0A4D718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14371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5DC4B-5AE5-4AAF-BC18-BD9B4B1710B3}" type="datetimeFigureOut">
              <a:rPr lang="ru-RU" smtClean="0"/>
              <a:t>22.02.2018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B19A5-44A4-4B45-9639-F1F0A4D718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5090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5DC4B-5AE5-4AAF-BC18-BD9B4B1710B3}" type="datetimeFigureOut">
              <a:rPr lang="ru-RU" smtClean="0"/>
              <a:t>22.02.2018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B19A5-44A4-4B45-9639-F1F0A4D718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6964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5DC4B-5AE5-4AAF-BC18-BD9B4B1710B3}" type="datetimeFigureOut">
              <a:rPr lang="ru-RU" smtClean="0"/>
              <a:t>22.02.2018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B19A5-44A4-4B45-9639-F1F0A4D718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25803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5DC4B-5AE5-4AAF-BC18-BD9B4B1710B3}" type="datetimeFigureOut">
              <a:rPr lang="ru-RU" smtClean="0"/>
              <a:t>22.02.2018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B19A5-44A4-4B45-9639-F1F0A4D718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23839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5DC4B-5AE5-4AAF-BC18-BD9B4B1710B3}" type="datetimeFigureOut">
              <a:rPr lang="ru-RU" smtClean="0"/>
              <a:t>22.02.2018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B19A5-44A4-4B45-9639-F1F0A4D718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15213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5DC4B-5AE5-4AAF-BC18-BD9B4B1710B3}" type="datetimeFigureOut">
              <a:rPr lang="ru-RU" smtClean="0"/>
              <a:t>22.02.2018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B19A5-44A4-4B45-9639-F1F0A4D718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70420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5DC4B-5AE5-4AAF-BC18-BD9B4B1710B3}" type="datetimeFigureOut">
              <a:rPr lang="ru-RU" smtClean="0"/>
              <a:t>22.02.2018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B19A5-44A4-4B45-9639-F1F0A4D718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62467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5DC4B-5AE5-4AAF-BC18-BD9B4B1710B3}" type="datetimeFigureOut">
              <a:rPr lang="ru-RU" smtClean="0"/>
              <a:t>22.02.2018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B19A5-44A4-4B45-9639-F1F0A4D718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59929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A5DC4B-5AE5-4AAF-BC18-BD9B4B1710B3}" type="datetimeFigureOut">
              <a:rPr lang="ru-RU" smtClean="0"/>
              <a:t>22.02.2018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EB19A5-44A4-4B45-9639-F1F0A4D718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05014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85454" y="617545"/>
            <a:ext cx="10070592" cy="304101"/>
          </a:xfrm>
        </p:spPr>
        <p:txBody>
          <a:bodyPr>
            <a:normAutofit fontScale="90000"/>
          </a:bodyPr>
          <a:lstStyle/>
          <a:p>
            <a:r>
              <a:rPr lang="kk-KZ" sz="32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МЕКТЕПІШІЛІК АТА-АНАЛАР ЖИНАЛЫСЫ</a:t>
            </a:r>
            <a:br>
              <a:rPr lang="kk-KZ" sz="32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ОБЩЕШКОЛЬНОЕ РОДИТЕЛЬСКОЕ СОБРАНИЕ</a:t>
            </a:r>
            <a:endParaRPr lang="ru-RU" sz="32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-1" y="1759938"/>
            <a:ext cx="12067309" cy="5292026"/>
          </a:xfrm>
        </p:spPr>
        <p:txBody>
          <a:bodyPr>
            <a:normAutofit fontScale="92500" lnSpcReduction="10000"/>
          </a:bodyPr>
          <a:lstStyle/>
          <a:p>
            <a:pPr>
              <a:spcBef>
                <a:spcPts val="0"/>
              </a:spcBef>
            </a:pPr>
            <a:r>
              <a:rPr lang="kk-KZ" dirty="0" smtClean="0">
                <a:latin typeface="Times New Roman" panose="02020603050405020304" pitchFamily="18" charset="0"/>
              </a:rPr>
              <a:t>КҮН ТӘРТІБІ:</a:t>
            </a:r>
          </a:p>
          <a:p>
            <a:pPr>
              <a:spcBef>
                <a:spcPts val="0"/>
              </a:spcBef>
            </a:pPr>
            <a:r>
              <a:rPr lang="kk-KZ" dirty="0" smtClean="0">
                <a:latin typeface="Times New Roman" panose="02020603050405020304" pitchFamily="18" charset="0"/>
              </a:rPr>
              <a:t>ПОВЕСТКА ДНЯ:</a:t>
            </a:r>
          </a:p>
          <a:p>
            <a:pPr marL="457200" indent="-457200" algn="l">
              <a:buAutoNum type="arabicPeriod"/>
            </a:pPr>
            <a:r>
              <a:rPr lang="kk-KZ" kern="100" dirty="0" smtClean="0">
                <a:latin typeface="Times New Roman" panose="02020603050405020304" pitchFamily="18" charset="0"/>
              </a:rPr>
              <a:t>Мектеп басшысының алғы сөзі</a:t>
            </a:r>
            <a:endParaRPr lang="ru-RU" kern="100" dirty="0" smtClean="0">
              <a:latin typeface="Times New Roman" panose="02020603050405020304" pitchFamily="18" charset="0"/>
            </a:endParaRPr>
          </a:p>
          <a:p>
            <a:pPr algn="l"/>
            <a:r>
              <a:rPr lang="kk-KZ" kern="100" dirty="0" smtClean="0">
                <a:latin typeface="Times New Roman" panose="02020603050405020304" pitchFamily="18" charset="0"/>
              </a:rPr>
              <a:t>      </a:t>
            </a:r>
            <a:r>
              <a:rPr lang="kk-KZ" kern="100" dirty="0" err="1" smtClean="0">
                <a:latin typeface="Times New Roman" panose="02020603050405020304" pitchFamily="18" charset="0"/>
              </a:rPr>
              <a:t>Вступительное</a:t>
            </a:r>
            <a:r>
              <a:rPr lang="kk-KZ" kern="100" dirty="0" smtClean="0">
                <a:latin typeface="Times New Roman" panose="02020603050405020304" pitchFamily="18" charset="0"/>
              </a:rPr>
              <a:t> </a:t>
            </a:r>
            <a:r>
              <a:rPr lang="kk-KZ" kern="100" dirty="0" err="1" smtClean="0">
                <a:latin typeface="Times New Roman" panose="02020603050405020304" pitchFamily="18" charset="0"/>
              </a:rPr>
              <a:t>слово</a:t>
            </a:r>
            <a:r>
              <a:rPr lang="kk-KZ" kern="100" dirty="0" smtClean="0">
                <a:latin typeface="Times New Roman" panose="02020603050405020304" pitchFamily="18" charset="0"/>
              </a:rPr>
              <a:t> </a:t>
            </a:r>
            <a:r>
              <a:rPr lang="kk-KZ" kern="100" dirty="0" err="1" smtClean="0">
                <a:latin typeface="Times New Roman" panose="02020603050405020304" pitchFamily="18" charset="0"/>
              </a:rPr>
              <a:t>руководителя</a:t>
            </a:r>
            <a:r>
              <a:rPr lang="kk-KZ" kern="100" dirty="0" smtClean="0">
                <a:latin typeface="Times New Roman" panose="02020603050405020304" pitchFamily="18" charset="0"/>
              </a:rPr>
              <a:t> </a:t>
            </a:r>
            <a:r>
              <a:rPr lang="kk-KZ" kern="100" dirty="0" err="1" smtClean="0">
                <a:latin typeface="Times New Roman" panose="02020603050405020304" pitchFamily="18" charset="0"/>
              </a:rPr>
              <a:t>школы</a:t>
            </a:r>
            <a:r>
              <a:rPr lang="kk-KZ" kern="100" dirty="0" smtClean="0">
                <a:latin typeface="Times New Roman" panose="02020603050405020304" pitchFamily="18" charset="0"/>
              </a:rPr>
              <a:t>   (</a:t>
            </a:r>
            <a:r>
              <a:rPr lang="kk-KZ" kern="100" dirty="0" err="1" smtClean="0">
                <a:latin typeface="Times New Roman" panose="02020603050405020304" pitchFamily="18" charset="0"/>
              </a:rPr>
              <a:t>выступление</a:t>
            </a:r>
            <a:r>
              <a:rPr lang="kk-KZ" kern="100" dirty="0" smtClean="0">
                <a:latin typeface="Times New Roman" panose="02020603050405020304" pitchFamily="18" charset="0"/>
              </a:rPr>
              <a:t>  Шаяхметова К.К., директор </a:t>
            </a:r>
            <a:r>
              <a:rPr lang="kk-KZ" kern="100" dirty="0" err="1" smtClean="0">
                <a:latin typeface="Times New Roman" panose="02020603050405020304" pitchFamily="18" charset="0"/>
              </a:rPr>
              <a:t>школы</a:t>
            </a:r>
            <a:r>
              <a:rPr lang="kk-KZ" kern="100" dirty="0" smtClean="0">
                <a:latin typeface="Times New Roman" panose="02020603050405020304" pitchFamily="18" charset="0"/>
              </a:rPr>
              <a:t>)</a:t>
            </a:r>
          </a:p>
          <a:p>
            <a:pPr algn="l"/>
            <a:r>
              <a:rPr lang="kk-KZ" kern="100" dirty="0" smtClean="0">
                <a:latin typeface="Times New Roman" panose="02020603050405020304" pitchFamily="18" charset="0"/>
              </a:rPr>
              <a:t>2.</a:t>
            </a:r>
            <a:r>
              <a:rPr lang="kk-KZ" kern="100" dirty="0">
                <a:latin typeface="Times New Roman" panose="02020603050405020304" pitchFamily="18" charset="0"/>
              </a:rPr>
              <a:t> </a:t>
            </a:r>
            <a:r>
              <a:rPr lang="kk-KZ" kern="100" dirty="0" smtClean="0">
                <a:latin typeface="Times New Roman" panose="02020603050405020304" pitchFamily="18" charset="0"/>
              </a:rPr>
              <a:t>  Тұрмыстық зорлықтың алдын </a:t>
            </a:r>
            <a:r>
              <a:rPr lang="kk-KZ" kern="100" dirty="0" err="1" smtClean="0">
                <a:latin typeface="Times New Roman" panose="02020603050405020304" pitchFamily="18" charset="0"/>
              </a:rPr>
              <a:t>-алу</a:t>
            </a:r>
            <a:endParaRPr lang="kk-KZ" kern="100" dirty="0" smtClean="0">
              <a:latin typeface="Times New Roman" panose="02020603050405020304" pitchFamily="18" charset="0"/>
            </a:endParaRPr>
          </a:p>
          <a:p>
            <a:pPr algn="l"/>
            <a:r>
              <a:rPr lang="kk-KZ" kern="100" dirty="0" smtClean="0">
                <a:latin typeface="Times New Roman" panose="02020603050405020304" pitchFamily="18" charset="0"/>
              </a:rPr>
              <a:t>      Профилактика </a:t>
            </a:r>
            <a:r>
              <a:rPr lang="kk-KZ" kern="100" dirty="0" err="1" smtClean="0">
                <a:latin typeface="Times New Roman" panose="02020603050405020304" pitchFamily="18" charset="0"/>
              </a:rPr>
              <a:t>бытового</a:t>
            </a:r>
            <a:r>
              <a:rPr lang="kk-KZ" kern="100" dirty="0" smtClean="0">
                <a:latin typeface="Times New Roman" panose="02020603050405020304" pitchFamily="18" charset="0"/>
              </a:rPr>
              <a:t> </a:t>
            </a:r>
            <a:r>
              <a:rPr lang="kk-KZ" kern="100" dirty="0" err="1" smtClean="0">
                <a:latin typeface="Times New Roman" panose="02020603050405020304" pitchFamily="18" charset="0"/>
              </a:rPr>
              <a:t>насилия</a:t>
            </a:r>
            <a:r>
              <a:rPr lang="kk-KZ" kern="100" dirty="0" smtClean="0">
                <a:latin typeface="Times New Roman" panose="02020603050405020304" pitchFamily="18" charset="0"/>
              </a:rPr>
              <a:t> </a:t>
            </a:r>
          </a:p>
          <a:p>
            <a:pPr algn="l"/>
            <a:r>
              <a:rPr lang="kk-KZ" kern="100" dirty="0">
                <a:latin typeface="Times New Roman" panose="02020603050405020304" pitchFamily="18" charset="0"/>
              </a:rPr>
              <a:t> </a:t>
            </a:r>
            <a:r>
              <a:rPr lang="kk-KZ" kern="100" dirty="0" smtClean="0">
                <a:latin typeface="Times New Roman" panose="02020603050405020304" pitchFamily="18" charset="0"/>
              </a:rPr>
              <a:t>     (</a:t>
            </a:r>
            <a:r>
              <a:rPr lang="kk-KZ" kern="100" dirty="0" err="1" smtClean="0">
                <a:latin typeface="Times New Roman" panose="02020603050405020304" pitchFamily="18" charset="0"/>
              </a:rPr>
              <a:t>выступление</a:t>
            </a:r>
            <a:r>
              <a:rPr lang="kk-KZ" kern="100" dirty="0" smtClean="0">
                <a:latin typeface="Times New Roman" panose="02020603050405020304" pitchFamily="18" charset="0"/>
              </a:rPr>
              <a:t> </a:t>
            </a:r>
            <a:r>
              <a:rPr lang="kk-KZ" kern="100" dirty="0" err="1" smtClean="0">
                <a:latin typeface="Times New Roman" panose="02020603050405020304" pitchFamily="18" charset="0"/>
              </a:rPr>
              <a:t>Рыспаевой</a:t>
            </a:r>
            <a:r>
              <a:rPr lang="kk-KZ" kern="100" dirty="0" smtClean="0">
                <a:latin typeface="Times New Roman" panose="02020603050405020304" pitchFamily="18" charset="0"/>
              </a:rPr>
              <a:t> А.Р., </a:t>
            </a:r>
            <a:r>
              <a:rPr lang="kk-KZ" kern="100" dirty="0" err="1" smtClean="0">
                <a:latin typeface="Times New Roman" panose="02020603050405020304" pitchFamily="18" charset="0"/>
              </a:rPr>
              <a:t>старший</a:t>
            </a:r>
            <a:r>
              <a:rPr lang="kk-KZ" kern="100" dirty="0" smtClean="0">
                <a:latin typeface="Times New Roman" panose="02020603050405020304" pitchFamily="18" charset="0"/>
              </a:rPr>
              <a:t> инспектор ГЗЖН Бурабайского РОВД,  майор </a:t>
            </a:r>
            <a:r>
              <a:rPr lang="kk-KZ" kern="100" dirty="0" err="1" smtClean="0">
                <a:latin typeface="Times New Roman" panose="02020603050405020304" pitchFamily="18" charset="0"/>
              </a:rPr>
              <a:t>полиции</a:t>
            </a:r>
            <a:r>
              <a:rPr lang="kk-KZ" kern="100" dirty="0" smtClean="0">
                <a:latin typeface="Times New Roman" panose="02020603050405020304" pitchFamily="18" charset="0"/>
              </a:rPr>
              <a:t>)</a:t>
            </a:r>
          </a:p>
          <a:p>
            <a:pPr algn="l"/>
            <a:r>
              <a:rPr lang="kk-KZ" kern="100" dirty="0" smtClean="0">
                <a:latin typeface="Times New Roman" panose="02020603050405020304" pitchFamily="18" charset="0"/>
              </a:rPr>
              <a:t>3.  Жасөспірімдер арасындағы қылмыстардың алдын –алу</a:t>
            </a:r>
          </a:p>
          <a:p>
            <a:pPr algn="l"/>
            <a:r>
              <a:rPr lang="kk-KZ" kern="100" dirty="0">
                <a:latin typeface="Times New Roman" panose="02020603050405020304" pitchFamily="18" charset="0"/>
              </a:rPr>
              <a:t> </a:t>
            </a:r>
            <a:r>
              <a:rPr lang="kk-KZ" kern="100" dirty="0" smtClean="0">
                <a:latin typeface="Times New Roman" panose="02020603050405020304" pitchFamily="18" charset="0"/>
              </a:rPr>
              <a:t>    Профилактика </a:t>
            </a:r>
            <a:r>
              <a:rPr lang="kk-KZ" kern="100" dirty="0" err="1" smtClean="0">
                <a:latin typeface="Times New Roman" panose="02020603050405020304" pitchFamily="18" charset="0"/>
              </a:rPr>
              <a:t>преступлений</a:t>
            </a:r>
            <a:r>
              <a:rPr lang="kk-KZ" kern="100" dirty="0" smtClean="0">
                <a:latin typeface="Times New Roman" panose="02020603050405020304" pitchFamily="18" charset="0"/>
              </a:rPr>
              <a:t> </a:t>
            </a:r>
            <a:r>
              <a:rPr lang="kk-KZ" kern="100" dirty="0" err="1" smtClean="0">
                <a:latin typeface="Times New Roman" panose="02020603050405020304" pitchFamily="18" charset="0"/>
              </a:rPr>
              <a:t>среди</a:t>
            </a:r>
            <a:r>
              <a:rPr lang="kk-KZ" kern="100" dirty="0" smtClean="0">
                <a:latin typeface="Times New Roman" panose="02020603050405020304" pitchFamily="18" charset="0"/>
              </a:rPr>
              <a:t> </a:t>
            </a:r>
            <a:r>
              <a:rPr lang="kk-KZ" kern="100" dirty="0" err="1" smtClean="0">
                <a:latin typeface="Times New Roman" panose="02020603050405020304" pitchFamily="18" charset="0"/>
              </a:rPr>
              <a:t>несовершеннолетних</a:t>
            </a:r>
            <a:r>
              <a:rPr lang="kk-KZ" kern="100" dirty="0" smtClean="0">
                <a:latin typeface="Times New Roman" panose="02020603050405020304" pitchFamily="18" charset="0"/>
              </a:rPr>
              <a:t>  </a:t>
            </a:r>
          </a:p>
          <a:p>
            <a:pPr algn="l"/>
            <a:r>
              <a:rPr lang="kk-KZ" kern="100" dirty="0">
                <a:latin typeface="Times New Roman" panose="02020603050405020304" pitchFamily="18" charset="0"/>
              </a:rPr>
              <a:t> </a:t>
            </a:r>
            <a:r>
              <a:rPr lang="kk-KZ" kern="100" dirty="0" smtClean="0">
                <a:latin typeface="Times New Roman" panose="02020603050405020304" pitchFamily="18" charset="0"/>
              </a:rPr>
              <a:t>    (</a:t>
            </a:r>
            <a:r>
              <a:rPr lang="kk-KZ" kern="100" dirty="0" err="1" smtClean="0">
                <a:latin typeface="Times New Roman" panose="02020603050405020304" pitchFamily="18" charset="0"/>
              </a:rPr>
              <a:t>выступление</a:t>
            </a:r>
            <a:r>
              <a:rPr lang="kk-KZ" kern="100" dirty="0" smtClean="0">
                <a:latin typeface="Times New Roman" panose="02020603050405020304" pitchFamily="18" charset="0"/>
              </a:rPr>
              <a:t> </a:t>
            </a:r>
            <a:r>
              <a:rPr lang="kk-KZ" kern="100" dirty="0" err="1" smtClean="0">
                <a:latin typeface="Times New Roman" panose="02020603050405020304" pitchFamily="18" charset="0"/>
              </a:rPr>
              <a:t>Свидзинской</a:t>
            </a:r>
            <a:r>
              <a:rPr lang="kk-KZ" kern="100" dirty="0" smtClean="0">
                <a:latin typeface="Times New Roman" panose="02020603050405020304" pitchFamily="18" charset="0"/>
              </a:rPr>
              <a:t>   Е.Г., </a:t>
            </a:r>
            <a:r>
              <a:rPr lang="kk-KZ" kern="100" dirty="0" err="1" smtClean="0">
                <a:latin typeface="Times New Roman" panose="02020603050405020304" pitchFamily="18" charset="0"/>
              </a:rPr>
              <a:t>участковый</a:t>
            </a:r>
            <a:r>
              <a:rPr lang="kk-KZ" kern="100" dirty="0" smtClean="0">
                <a:latin typeface="Times New Roman" panose="02020603050405020304" pitchFamily="18" charset="0"/>
              </a:rPr>
              <a:t> инспектор ПДН, </a:t>
            </a:r>
            <a:r>
              <a:rPr lang="kk-KZ" kern="100" dirty="0" err="1" smtClean="0">
                <a:latin typeface="Times New Roman" panose="02020603050405020304" pitchFamily="18" charset="0"/>
              </a:rPr>
              <a:t>старший</a:t>
            </a:r>
            <a:r>
              <a:rPr lang="kk-KZ" kern="100" dirty="0" smtClean="0">
                <a:latin typeface="Times New Roman" panose="02020603050405020304" pitchFamily="18" charset="0"/>
              </a:rPr>
              <a:t> лейтенант    </a:t>
            </a:r>
            <a:r>
              <a:rPr lang="kk-KZ" kern="100" dirty="0" err="1" smtClean="0">
                <a:latin typeface="Times New Roman" panose="02020603050405020304" pitchFamily="18" charset="0"/>
              </a:rPr>
              <a:t>полиции</a:t>
            </a:r>
            <a:r>
              <a:rPr lang="kk-KZ" kern="100" dirty="0" smtClean="0">
                <a:latin typeface="Times New Roman" panose="02020603050405020304" pitchFamily="18" charset="0"/>
              </a:rPr>
              <a:t>)</a:t>
            </a:r>
          </a:p>
          <a:p>
            <a:pPr algn="l"/>
            <a:r>
              <a:rPr lang="kk-KZ" kern="100" dirty="0" smtClean="0">
                <a:latin typeface="Times New Roman" panose="02020603050405020304" pitchFamily="18" charset="0"/>
              </a:rPr>
              <a:t>4.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2017-2018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оқу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жылының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 жарты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жылдығы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оқу-тәрбие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жұмысының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қорытындысы</a:t>
            </a:r>
            <a:r>
              <a:rPr lang="ru-RU" sz="11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/>
            <a:r>
              <a:rPr lang="kk-KZ" kern="100" dirty="0" smtClean="0">
                <a:latin typeface="Times New Roman" panose="02020603050405020304" pitchFamily="18" charset="0"/>
              </a:rPr>
              <a:t>     </a:t>
            </a:r>
            <a:r>
              <a:rPr lang="kk-KZ" kern="100" dirty="0" err="1" smtClean="0">
                <a:latin typeface="Times New Roman" panose="02020603050405020304" pitchFamily="18" charset="0"/>
              </a:rPr>
              <a:t>Итоги</a:t>
            </a:r>
            <a:r>
              <a:rPr lang="kk-KZ" kern="100" dirty="0" smtClean="0">
                <a:latin typeface="Times New Roman" panose="02020603050405020304" pitchFamily="18" charset="0"/>
              </a:rPr>
              <a:t> </a:t>
            </a:r>
            <a:r>
              <a:rPr lang="kk-KZ" kern="100" dirty="0" err="1" smtClean="0">
                <a:latin typeface="Times New Roman" panose="02020603050405020304" pitchFamily="18" charset="0"/>
              </a:rPr>
              <a:t>учебно-</a:t>
            </a:r>
            <a:r>
              <a:rPr lang="kk-KZ" kern="100" dirty="0" smtClean="0">
                <a:latin typeface="Times New Roman" panose="02020603050405020304" pitchFamily="18" charset="0"/>
              </a:rPr>
              <a:t> </a:t>
            </a:r>
            <a:r>
              <a:rPr lang="kk-KZ" kern="100" dirty="0" err="1" smtClean="0">
                <a:latin typeface="Times New Roman" panose="02020603050405020304" pitchFamily="18" charset="0"/>
              </a:rPr>
              <a:t>воспитательной</a:t>
            </a:r>
            <a:r>
              <a:rPr lang="kk-KZ" kern="100" dirty="0" smtClean="0">
                <a:latin typeface="Times New Roman" panose="02020603050405020304" pitchFamily="18" charset="0"/>
              </a:rPr>
              <a:t> </a:t>
            </a:r>
            <a:r>
              <a:rPr lang="kk-KZ" kern="100" dirty="0" err="1" smtClean="0">
                <a:latin typeface="Times New Roman" panose="02020603050405020304" pitchFamily="18" charset="0"/>
              </a:rPr>
              <a:t>работы</a:t>
            </a:r>
            <a:r>
              <a:rPr lang="kk-KZ" kern="100" dirty="0" smtClean="0">
                <a:latin typeface="Times New Roman" panose="02020603050405020304" pitchFamily="18" charset="0"/>
              </a:rPr>
              <a:t> </a:t>
            </a:r>
            <a:r>
              <a:rPr lang="kk-KZ" kern="100" dirty="0" err="1" smtClean="0">
                <a:latin typeface="Times New Roman" panose="02020603050405020304" pitchFamily="18" charset="0"/>
              </a:rPr>
              <a:t>за</a:t>
            </a:r>
            <a:r>
              <a:rPr lang="kk-KZ" kern="100" dirty="0" smtClean="0">
                <a:latin typeface="Times New Roman" panose="02020603050405020304" pitchFamily="18" charset="0"/>
              </a:rPr>
              <a:t> 1-е </a:t>
            </a:r>
            <a:r>
              <a:rPr lang="kk-KZ" kern="100" dirty="0" err="1" smtClean="0">
                <a:latin typeface="Times New Roman" panose="02020603050405020304" pitchFamily="18" charset="0"/>
              </a:rPr>
              <a:t>полугодие</a:t>
            </a:r>
            <a:r>
              <a:rPr lang="kk-KZ" kern="100" dirty="0" smtClean="0">
                <a:latin typeface="Times New Roman" panose="02020603050405020304" pitchFamily="18" charset="0"/>
              </a:rPr>
              <a:t> 2017-2018 </a:t>
            </a:r>
            <a:r>
              <a:rPr lang="kk-KZ" kern="100" dirty="0" err="1" smtClean="0">
                <a:latin typeface="Times New Roman" panose="02020603050405020304" pitchFamily="18" charset="0"/>
              </a:rPr>
              <a:t>учебного</a:t>
            </a:r>
            <a:r>
              <a:rPr lang="kk-KZ" kern="100" dirty="0" smtClean="0">
                <a:latin typeface="Times New Roman" panose="02020603050405020304" pitchFamily="18" charset="0"/>
              </a:rPr>
              <a:t> </a:t>
            </a:r>
            <a:r>
              <a:rPr lang="kk-KZ" kern="100" dirty="0" err="1" smtClean="0">
                <a:latin typeface="Times New Roman" panose="02020603050405020304" pitchFamily="18" charset="0"/>
              </a:rPr>
              <a:t>года</a:t>
            </a:r>
            <a:endParaRPr lang="kk-KZ" kern="100" dirty="0" smtClean="0">
              <a:latin typeface="Times New Roman" panose="02020603050405020304" pitchFamily="18" charset="0"/>
            </a:endParaRPr>
          </a:p>
          <a:p>
            <a:pPr algn="l"/>
            <a:r>
              <a:rPr lang="kk-KZ" kern="100" dirty="0" smtClean="0">
                <a:latin typeface="Times New Roman" panose="02020603050405020304" pitchFamily="18" charset="0"/>
              </a:rPr>
              <a:t>                            (</a:t>
            </a:r>
            <a:r>
              <a:rPr lang="kk-KZ" kern="100" dirty="0" err="1" smtClean="0">
                <a:latin typeface="Times New Roman" panose="02020603050405020304" pitchFamily="18" charset="0"/>
              </a:rPr>
              <a:t>выступление</a:t>
            </a:r>
            <a:r>
              <a:rPr lang="kk-KZ" kern="100" dirty="0" smtClean="0">
                <a:latin typeface="Times New Roman" panose="02020603050405020304" pitchFamily="18" charset="0"/>
              </a:rPr>
              <a:t>  </a:t>
            </a:r>
            <a:r>
              <a:rPr lang="kk-KZ" kern="100" dirty="0" err="1" smtClean="0">
                <a:latin typeface="Times New Roman" panose="02020603050405020304" pitchFamily="18" charset="0"/>
              </a:rPr>
              <a:t>Капаровой</a:t>
            </a:r>
            <a:r>
              <a:rPr lang="kk-KZ" kern="100" dirty="0" smtClean="0">
                <a:latin typeface="Times New Roman" panose="02020603050405020304" pitchFamily="18" charset="0"/>
              </a:rPr>
              <a:t> М.О.,  </a:t>
            </a:r>
            <a:r>
              <a:rPr lang="kk-KZ" kern="100" dirty="0" err="1" smtClean="0">
                <a:latin typeface="Times New Roman" panose="02020603050405020304" pitchFamily="18" charset="0"/>
              </a:rPr>
              <a:t>зам</a:t>
            </a:r>
            <a:r>
              <a:rPr lang="kk-KZ" kern="100" dirty="0" smtClean="0">
                <a:latin typeface="Times New Roman" panose="02020603050405020304" pitchFamily="18" charset="0"/>
              </a:rPr>
              <a:t>. </a:t>
            </a:r>
            <a:r>
              <a:rPr lang="kk-KZ" kern="100" dirty="0" err="1" smtClean="0">
                <a:latin typeface="Times New Roman" panose="02020603050405020304" pitchFamily="18" charset="0"/>
              </a:rPr>
              <a:t>директора</a:t>
            </a:r>
            <a:r>
              <a:rPr lang="kk-KZ" kern="100" dirty="0" smtClean="0">
                <a:latin typeface="Times New Roman" panose="02020603050405020304" pitchFamily="18" charset="0"/>
              </a:rPr>
              <a:t> </a:t>
            </a:r>
            <a:r>
              <a:rPr lang="kk-KZ" kern="100" dirty="0" err="1" smtClean="0">
                <a:latin typeface="Times New Roman" panose="02020603050405020304" pitchFamily="18" charset="0"/>
              </a:rPr>
              <a:t>по</a:t>
            </a:r>
            <a:r>
              <a:rPr lang="kk-KZ" kern="100" dirty="0" smtClean="0">
                <a:latin typeface="Times New Roman" panose="02020603050405020304" pitchFamily="18" charset="0"/>
              </a:rPr>
              <a:t> УВР)</a:t>
            </a:r>
          </a:p>
          <a:p>
            <a:pPr algn="l"/>
            <a:endParaRPr lang="kk-KZ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304799" y="1080101"/>
            <a:ext cx="4530437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Средняя школа №6 г. Щучинска отдела образования Бурабайского района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215744" y="1021274"/>
            <a:ext cx="3671455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22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ақпан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2018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жыл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215744" y="1472233"/>
            <a:ext cx="3671455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22 февраля 2018 года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5944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7927" y="1556615"/>
            <a:ext cx="11804073" cy="1325563"/>
          </a:xfrm>
        </p:spPr>
        <p:txBody>
          <a:bodyPr>
            <a:normAutofit fontScale="90000"/>
          </a:bodyPr>
          <a:lstStyle/>
          <a:p>
            <a:pPr algn="ctr">
              <a:lnSpc>
                <a:spcPct val="107000"/>
              </a:lnSpc>
              <a:spcAft>
                <a:spcPts val="600"/>
              </a:spcAft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2017-2018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оқу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жылының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 жарты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жылдығы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оқу-тәрбие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жұмысының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қорытындысы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68036" y="3757017"/>
            <a:ext cx="11014364" cy="13285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90000"/>
              </a:lnSpc>
              <a:spcBef>
                <a:spcPts val="1000"/>
              </a:spcBef>
            </a:pPr>
            <a:r>
              <a:rPr lang="ru-RU" sz="40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Итоги </a:t>
            </a:r>
            <a:r>
              <a:rPr lang="ru-RU" sz="4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учебно</a:t>
            </a:r>
            <a:r>
              <a:rPr lang="ru-RU" sz="40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воспитательной работы</a:t>
            </a:r>
            <a:r>
              <a:rPr lang="ru-RU" sz="40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4000" b="1" dirty="0" smtClean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>
              <a:lnSpc>
                <a:spcPct val="90000"/>
              </a:lnSpc>
              <a:spcBef>
                <a:spcPts val="1000"/>
              </a:spcBef>
            </a:pPr>
            <a:r>
              <a:rPr lang="ru-RU" sz="40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 I полугодие 2017-2018 учебного года </a:t>
            </a:r>
          </a:p>
        </p:txBody>
      </p:sp>
    </p:spTree>
    <p:extLst>
      <p:ext uri="{BB962C8B-B14F-4D97-AF65-F5344CB8AC3E}">
        <p14:creationId xmlns:p14="http://schemas.microsoft.com/office/powerpoint/2010/main" val="1440292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Объект 2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9297" y="152399"/>
            <a:ext cx="12211297" cy="6539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4825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Объект 2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8677" y="152400"/>
            <a:ext cx="11850768" cy="6345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5329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13577"/>
            <a:ext cx="12192000" cy="7151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1738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82881" y="96982"/>
            <a:ext cx="12483255" cy="6267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2402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4692" y="124692"/>
            <a:ext cx="11824784" cy="6331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8427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3964" y="440171"/>
            <a:ext cx="11707091" cy="5683538"/>
          </a:xfrm>
        </p:spPr>
        <p:txBody>
          <a:bodyPr>
            <a:normAutofit/>
          </a:bodyPr>
          <a:lstStyle/>
          <a:p>
            <a:pPr marL="0" indent="0">
              <a:lnSpc>
                <a:spcPct val="107000"/>
              </a:lnSpc>
              <a:spcAft>
                <a:spcPts val="0"/>
              </a:spcAft>
              <a:buNone/>
            </a:pPr>
            <a:r>
              <a:rPr lang="ru-RU" sz="40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Процент   успеваемости </a:t>
            </a:r>
            <a:r>
              <a:rPr lang="ru-RU" sz="4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4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общий  по школе- 99,8 %. </a:t>
            </a:r>
            <a:endParaRPr lang="ru-RU" sz="4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0"/>
              </a:spcAft>
              <a:buNone/>
            </a:pPr>
            <a:r>
              <a:rPr lang="ru-RU" sz="4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 успевающий учащийся – </a:t>
            </a:r>
            <a:r>
              <a:rPr lang="ru-RU" sz="4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  <a:p>
            <a:pPr marL="0" indent="0">
              <a:lnSpc>
                <a:spcPct val="107000"/>
              </a:lnSpc>
              <a:spcAft>
                <a:spcPts val="0"/>
              </a:spcAft>
              <a:buNone/>
            </a:pPr>
            <a:r>
              <a:rPr lang="ru-RU" sz="4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(ученик </a:t>
            </a:r>
            <a:r>
              <a:rPr lang="ru-RU" sz="4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7в </a:t>
            </a:r>
            <a:r>
              <a:rPr lang="ru-RU" sz="4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класса Бочагов Игорь)</a:t>
            </a:r>
            <a:endParaRPr lang="ru-RU" sz="4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0"/>
              </a:spcAft>
              <a:buNone/>
            </a:pPr>
            <a:r>
              <a:rPr lang="ru-RU" sz="4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Количество отличников</a:t>
            </a:r>
            <a:r>
              <a:rPr lang="ru-RU" sz="4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  - 63 учащихся  </a:t>
            </a:r>
            <a:endParaRPr lang="ru-RU" sz="4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0"/>
              </a:spcAft>
              <a:buNone/>
            </a:pPr>
            <a:r>
              <a:rPr lang="ru-RU" sz="4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Число хорошистов</a:t>
            </a:r>
            <a:r>
              <a:rPr lang="ru-RU" sz="4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  - 185 учащихся  </a:t>
            </a:r>
            <a:endParaRPr lang="ru-RU" sz="4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0"/>
              </a:spcAft>
              <a:buNone/>
            </a:pPr>
            <a:r>
              <a:rPr lang="ru-RU" sz="4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Качество знаний: </a:t>
            </a:r>
            <a:r>
              <a:rPr lang="ru-RU" sz="4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общее  по школе — 60,2  % </a:t>
            </a:r>
            <a:endParaRPr lang="ru-RU" sz="4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8545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238272" cy="6693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1699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1655" y="336818"/>
            <a:ext cx="11256272" cy="6521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505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61999" y="1"/>
            <a:ext cx="11249891" cy="6874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7230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185" y="0"/>
            <a:ext cx="11623430" cy="6858000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3092" y="153488"/>
            <a:ext cx="11230707" cy="670451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5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Мектеп</a:t>
            </a:r>
            <a:r>
              <a:rPr lang="ru-RU" sz="5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5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оқушыларының жетістігі</a:t>
            </a:r>
          </a:p>
          <a:p>
            <a:pPr marL="0" indent="0" algn="ctr">
              <a:buNone/>
            </a:pPr>
            <a:endParaRPr lang="kk-KZ" sz="48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kk-KZ" sz="4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kk-KZ" sz="48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kk-KZ" sz="4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kk-KZ" sz="4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kk-KZ" sz="48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kk-KZ" sz="5400" b="1" dirty="0" err="1" smtClean="0">
                <a:solidFill>
                  <a:srgbClr val="FFFF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Достижения</a:t>
            </a:r>
            <a:r>
              <a:rPr lang="kk-KZ" sz="5400" b="1" dirty="0" smtClean="0">
                <a:solidFill>
                  <a:srgbClr val="FFFF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5400" b="1" dirty="0" err="1" smtClean="0">
                <a:solidFill>
                  <a:srgbClr val="FFFF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учащихся</a:t>
            </a:r>
            <a:r>
              <a:rPr lang="kk-KZ" sz="5400" b="1" dirty="0" smtClean="0">
                <a:solidFill>
                  <a:srgbClr val="FFFF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5400" b="1" dirty="0" err="1" smtClean="0">
                <a:solidFill>
                  <a:srgbClr val="FFFF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школы</a:t>
            </a:r>
            <a:endParaRPr lang="ru-RU" sz="5400" b="1" dirty="0">
              <a:solidFill>
                <a:srgbClr val="FFFF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841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65" y="1020442"/>
            <a:ext cx="8073343" cy="569688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" y="-212612"/>
            <a:ext cx="12192000" cy="1233054"/>
          </a:xfrm>
        </p:spPr>
        <p:txBody>
          <a:bodyPr>
            <a:noAutofit/>
          </a:bodyPr>
          <a:lstStyle/>
          <a:p>
            <a:r>
              <a:rPr lang="ru-RU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3600" b="1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бластной этап конкурса исследовательских работ и творческих проектов учащихся 1-7 классов «</a:t>
            </a:r>
            <a:r>
              <a:rPr lang="ru-RU" sz="3600" b="1" i="0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Зерде</a:t>
            </a:r>
            <a:r>
              <a:rPr lang="ru-RU" sz="3600" b="1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 - 2017</a:t>
            </a:r>
            <a:endParaRPr lang="ru-RU" sz="3600" b="1" dirty="0">
              <a:solidFill>
                <a:srgbClr val="00206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960237" y="1341226"/>
            <a:ext cx="4378036" cy="64335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en-US" sz="3600" b="1" dirty="0" smtClean="0">
                <a:solidFill>
                  <a:srgbClr val="3C404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III </a:t>
            </a:r>
            <a:r>
              <a:rPr lang="ru-RU" sz="3600" b="1" dirty="0" smtClean="0">
                <a:solidFill>
                  <a:srgbClr val="3C404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место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ru-RU" sz="3600" b="1" dirty="0" smtClean="0">
                <a:solidFill>
                  <a:srgbClr val="3C404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Куколева </a:t>
            </a:r>
            <a:r>
              <a:rPr lang="ru-RU" sz="3600" b="1" dirty="0">
                <a:solidFill>
                  <a:srgbClr val="3C404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Полина </a:t>
            </a:r>
            <a:endParaRPr lang="ru-RU" sz="3600" b="1" dirty="0" smtClean="0">
              <a:solidFill>
                <a:srgbClr val="3C404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ru-RU" sz="3600" b="1" dirty="0" err="1" smtClean="0">
                <a:solidFill>
                  <a:srgbClr val="3C404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Бабкова</a:t>
            </a:r>
            <a:r>
              <a:rPr lang="ru-RU" sz="3600" b="1" dirty="0" smtClean="0">
                <a:solidFill>
                  <a:srgbClr val="3C404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>
                <a:solidFill>
                  <a:srgbClr val="3C404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Анастасия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ru-RU" sz="3600" dirty="0">
                <a:solidFill>
                  <a:srgbClr val="3C404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ученицы  3 «Б» класса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ru-RU" sz="3600" dirty="0">
                <a:solidFill>
                  <a:srgbClr val="3C404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600" dirty="0" smtClean="0">
              <a:solidFill>
                <a:srgbClr val="3C404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endParaRPr lang="ru-RU" sz="2000" dirty="0">
              <a:solidFill>
                <a:srgbClr val="3C404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endParaRPr lang="ru-RU" sz="2000" dirty="0" smtClean="0">
              <a:solidFill>
                <a:srgbClr val="3C404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endParaRPr lang="ru-RU" sz="2000" dirty="0">
              <a:solidFill>
                <a:srgbClr val="3C404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endParaRPr lang="ru-RU" sz="2000" dirty="0" smtClean="0">
              <a:solidFill>
                <a:srgbClr val="3C404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endParaRPr lang="ru-RU" sz="2000" dirty="0">
              <a:solidFill>
                <a:srgbClr val="3C404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endParaRPr lang="ru-RU" sz="2000" dirty="0" smtClean="0">
              <a:solidFill>
                <a:srgbClr val="3C404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endParaRPr lang="ru-RU" sz="2000" dirty="0">
              <a:solidFill>
                <a:srgbClr val="3C404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890018" y="4386554"/>
            <a:ext cx="3765326" cy="247144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ru-RU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Руководитель</a:t>
            </a: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ru-RU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проекта</a:t>
            </a: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ru-RU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Бондаренко </a:t>
            </a:r>
            <a:endParaRPr lang="ru-RU" sz="36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ru-RU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Ольга </a:t>
            </a:r>
            <a:r>
              <a:rPr lang="ru-RU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Сергеевна</a:t>
            </a:r>
            <a:endParaRPr lang="ru-RU" sz="3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8484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211016" y="584556"/>
            <a:ext cx="11746524" cy="6830290"/>
          </a:xfrm>
        </p:spPr>
        <p:txBody>
          <a:bodyPr>
            <a:normAutofit fontScale="90000"/>
          </a:bodyPr>
          <a:lstStyle/>
          <a:p>
            <a:r>
              <a:rPr lang="ru-RU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Районный этап республиканской предметной олимпиады школьников</a:t>
            </a:r>
            <a:br>
              <a:rPr lang="ru-RU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место-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Немальцева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Анна по казахскому языку и литературе, 11 «Б» класс  </a:t>
            </a:r>
            <a:r>
              <a:rPr lang="ru-RU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 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Ережепова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С.М.)., </a:t>
            </a:r>
            <a:b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место- Кузнецова Дарья по русскому языку и литературе, 8»Б» </a:t>
            </a:r>
            <a:r>
              <a:rPr lang="ru-RU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</a:t>
            </a:r>
            <a:br>
              <a:rPr lang="ru-RU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 ( учитель 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Бейсембаева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Д.С.) </a:t>
            </a:r>
            <a:b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место-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Номировская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Екатерина  по казахскому языку литературе, 8 «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В»класс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( учитель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Елубаева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Р.Е.).,   </a:t>
            </a:r>
            <a:b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место-Погосян Тамара по казахскому языку литературе, 9 «Б» класс  </a:t>
            </a:r>
            <a:r>
              <a:rPr lang="ru-RU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 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Ережепова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С.М.).,    </a:t>
            </a:r>
            <a:b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место-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Водзинская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Дарья по русскому языку и литературе, 11»Б» класс </a:t>
            </a:r>
            <a:r>
              <a:rPr lang="ru-RU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( учитель 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Кабакова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Н.А.)., </a:t>
            </a:r>
            <a:r>
              <a:rPr lang="ru-RU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место-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Синяковский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Клим по информатике, 8 «Б» </a:t>
            </a:r>
            <a:r>
              <a:rPr lang="ru-RU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</a:t>
            </a:r>
            <a:br>
              <a:rPr lang="ru-RU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(учитель </a:t>
            </a:r>
            <a:r>
              <a:rPr lang="ru-RU" sz="3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Бейсембаев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А.С.)., </a:t>
            </a:r>
            <a:b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место -Варнаков Ярослав по географии, 9 «Б» класс </a:t>
            </a:r>
            <a:r>
              <a:rPr lang="ru-RU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 Чабан Л.А.). </a:t>
            </a:r>
            <a:b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</a:t>
            </a:r>
            <a:b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8537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362" y="0"/>
            <a:ext cx="11352735" cy="7082604"/>
          </a:xfrm>
        </p:spPr>
      </p:pic>
      <p:sp>
        <p:nvSpPr>
          <p:cNvPr id="2" name="Прямоугольник 1"/>
          <p:cNvSpPr/>
          <p:nvPr/>
        </p:nvSpPr>
        <p:spPr>
          <a:xfrm>
            <a:off x="-167054" y="0"/>
            <a:ext cx="12379569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FFFF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Победители и призеры </a:t>
            </a:r>
          </a:p>
          <a:p>
            <a:pPr algn="ctr"/>
            <a:r>
              <a:rPr lang="ru-RU" sz="4000" b="1" dirty="0" smtClean="0">
                <a:solidFill>
                  <a:srgbClr val="FFFF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районного этапа республиканской </a:t>
            </a:r>
            <a:r>
              <a:rPr lang="ru-RU" sz="4000" b="1" dirty="0">
                <a:solidFill>
                  <a:srgbClr val="FFFF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предметной олимпиады школьников</a:t>
            </a:r>
            <a:r>
              <a:rPr lang="ru-RU" sz="4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40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3508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31756" y="365125"/>
            <a:ext cx="6122044" cy="1761442"/>
          </a:xfrm>
        </p:spPr>
        <p:txBody>
          <a:bodyPr>
            <a:normAutofit fontScale="90000"/>
          </a:bodyPr>
          <a:lstStyle/>
          <a:p>
            <a:pPr algn="ctr"/>
            <a:r>
              <a:rPr lang="kk-KZ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Республикалық шығармашылық мәнерлеп оқу байқауы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7404" y="2711465"/>
            <a:ext cx="5538150" cy="4023443"/>
          </a:xfr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147" y="231494"/>
            <a:ext cx="4572000" cy="6503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6202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363" y="1051506"/>
            <a:ext cx="11096606" cy="58333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24691" y="323563"/>
            <a:ext cx="12441382" cy="590838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Республиканская интеллектуальная олимпиада «А</a:t>
            </a:r>
            <a:r>
              <a:rPr lang="kk-KZ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 бота</a:t>
            </a:r>
            <a:r>
              <a:rPr lang="ru-RU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3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>
            <a:duotone>
              <a:prstClr val="black"/>
              <a:srgbClr val="D9C3A5">
                <a:tint val="50000"/>
                <a:satMod val="180000"/>
              </a:srgbClr>
            </a:duotone>
          </a:blip>
          <a:stretch>
            <a:fillRect/>
          </a:stretch>
        </p:blipFill>
        <p:spPr>
          <a:xfrm>
            <a:off x="547697" y="1634837"/>
            <a:ext cx="11096606" cy="5126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22003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41343" y="0"/>
            <a:ext cx="12674683" cy="969348"/>
          </a:xfrm>
          <a:prstGeom prst="rect">
            <a:avLst/>
          </a:prstGeom>
        </p:spPr>
      </p:pic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>
            <a:grayscl/>
          </a:blip>
          <a:stretch>
            <a:fillRect/>
          </a:stretch>
        </p:blipFill>
        <p:spPr>
          <a:xfrm>
            <a:off x="93968" y="1825624"/>
            <a:ext cx="12098788" cy="503237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968" y="1189365"/>
            <a:ext cx="12098031" cy="636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19983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37738" y="205365"/>
            <a:ext cx="12674683" cy="969348"/>
          </a:xfrm>
          <a:prstGeom prst="rect">
            <a:avLst/>
          </a:prstGeom>
        </p:spPr>
      </p:pic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3">
            <a:grayscl/>
          </a:blip>
          <a:stretch>
            <a:fillRect/>
          </a:stretch>
        </p:blipFill>
        <p:spPr>
          <a:xfrm>
            <a:off x="96356" y="2056320"/>
            <a:ext cx="12006498" cy="467698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356" y="1468582"/>
            <a:ext cx="12006497" cy="587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6646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35527" y="29411"/>
            <a:ext cx="12674683" cy="969348"/>
          </a:xfrm>
          <a:prstGeom prst="rect">
            <a:avLst/>
          </a:prstGeom>
        </p:spPr>
      </p:pic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>
            <a:grayscl/>
          </a:blip>
          <a:stretch>
            <a:fillRect/>
          </a:stretch>
        </p:blipFill>
        <p:spPr>
          <a:xfrm>
            <a:off x="235527" y="1276178"/>
            <a:ext cx="11568545" cy="564782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5526" y="662581"/>
            <a:ext cx="11568545" cy="613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95997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89709" y="227012"/>
            <a:ext cx="10113818" cy="1435533"/>
          </a:xfrm>
        </p:spPr>
        <p:txBody>
          <a:bodyPr>
            <a:normAutofit fontScale="90000"/>
          </a:bodyPr>
          <a:lstStyle/>
          <a:p>
            <a:r>
              <a:rPr lang="ru-RU" sz="2800" b="1" i="0" dirty="0" err="1" smtClean="0">
                <a:solidFill>
                  <a:srgbClr val="3C4046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Республикалық</a:t>
            </a:r>
            <a:r>
              <a:rPr lang="ru-RU" sz="2800" b="1" i="0" dirty="0" smtClean="0">
                <a:solidFill>
                  <a:srgbClr val="3C4046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0" dirty="0" err="1" smtClean="0">
                <a:solidFill>
                  <a:srgbClr val="3C4046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Ұлттық</a:t>
            </a:r>
            <a:r>
              <a:rPr lang="ru-RU" sz="2800" b="1" i="0" dirty="0" smtClean="0">
                <a:solidFill>
                  <a:srgbClr val="3C4046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Интернет </a:t>
            </a:r>
            <a:r>
              <a:rPr lang="ru-RU" sz="2800" b="1" i="0" dirty="0" err="1" smtClean="0">
                <a:solidFill>
                  <a:srgbClr val="3C4046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олимпиадасы</a:t>
            </a:r>
            <a:r>
              <a:rPr lang="ru-RU" sz="2800" b="1" i="0" dirty="0" smtClean="0">
                <a:solidFill>
                  <a:srgbClr val="3C4046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i="0" dirty="0" smtClean="0">
                <a:solidFill>
                  <a:srgbClr val="3C4046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i="0" dirty="0" err="1" smtClean="0">
                <a:solidFill>
                  <a:srgbClr val="3C4046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Ғабитова</a:t>
            </a:r>
            <a:r>
              <a:rPr lang="ru-RU" sz="2800" b="1" i="0" dirty="0" smtClean="0">
                <a:solidFill>
                  <a:srgbClr val="3C4046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0" dirty="0" err="1" smtClean="0">
                <a:solidFill>
                  <a:srgbClr val="3C4046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Айаулым</a:t>
            </a:r>
            <a:r>
              <a:rPr lang="ru-RU" sz="2800" b="1" i="0" dirty="0" smtClean="0">
                <a:solidFill>
                  <a:srgbClr val="3C4046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b="1" i="0" dirty="0" err="1" smtClean="0">
                <a:solidFill>
                  <a:srgbClr val="3C4046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Мурумбаева</a:t>
            </a:r>
            <a:r>
              <a:rPr lang="ru-RU" sz="2800" b="1" i="0" dirty="0" smtClean="0">
                <a:solidFill>
                  <a:srgbClr val="3C4046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0" dirty="0" err="1" smtClean="0">
                <a:solidFill>
                  <a:srgbClr val="3C4046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Ботакөз</a:t>
            </a:r>
            <a:r>
              <a:rPr lang="ru-RU" sz="2800" b="1" dirty="0" smtClean="0">
                <a:solidFill>
                  <a:srgbClr val="3C404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b="1" i="0" dirty="0" err="1" smtClean="0">
                <a:solidFill>
                  <a:srgbClr val="3C4046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Темербеков</a:t>
            </a:r>
            <a:r>
              <a:rPr lang="ru-RU" sz="2800" b="1" i="0" dirty="0" smtClean="0">
                <a:solidFill>
                  <a:srgbClr val="3C4046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0" dirty="0" err="1" smtClean="0">
                <a:solidFill>
                  <a:srgbClr val="3C4046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Альхам</a:t>
            </a:r>
            <a:r>
              <a:rPr lang="ru-RU" sz="2800" b="1" dirty="0">
                <a:solidFill>
                  <a:srgbClr val="3C404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>
                <a:solidFill>
                  <a:srgbClr val="3C404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i="0" dirty="0" smtClean="0">
                <a:solidFill>
                  <a:srgbClr val="3C4046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6 «А» </a:t>
            </a:r>
            <a:r>
              <a:rPr lang="ru-RU" sz="2800" b="1" i="0" dirty="0" err="1" smtClean="0">
                <a:solidFill>
                  <a:srgbClr val="3C4046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сынып</a:t>
            </a:r>
            <a:r>
              <a:rPr lang="ru-RU" sz="2800" b="1" i="0" dirty="0" smtClean="0">
                <a:solidFill>
                  <a:srgbClr val="3C4046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0" dirty="0" err="1" smtClean="0">
                <a:solidFill>
                  <a:srgbClr val="3C4046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оқушылары</a:t>
            </a:r>
            <a:r>
              <a:rPr lang="ru-RU" sz="2800" b="1" i="0" dirty="0" smtClean="0">
                <a:solidFill>
                  <a:srgbClr val="3C4046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i="0" dirty="0" smtClean="0">
                <a:solidFill>
                  <a:srgbClr val="3C4046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9927" y="1454728"/>
            <a:ext cx="8254231" cy="4911436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879632" y="6396335"/>
            <a:ext cx="773243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err="1" smtClean="0">
                <a:solidFill>
                  <a:srgbClr val="3C404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Жетекшісі</a:t>
            </a:r>
            <a:r>
              <a:rPr lang="ru-RU" sz="2400" b="1" dirty="0" smtClean="0">
                <a:solidFill>
                  <a:srgbClr val="3C404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Курмангалиева </a:t>
            </a:r>
            <a:r>
              <a:rPr lang="ru-RU" sz="2400" b="1" dirty="0" err="1" smtClean="0">
                <a:solidFill>
                  <a:srgbClr val="3C404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Жанаргуль</a:t>
            </a:r>
            <a:r>
              <a:rPr lang="ru-RU" sz="2400" b="1" dirty="0" smtClean="0">
                <a:solidFill>
                  <a:srgbClr val="3C404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rgbClr val="3C404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Жансеитовна</a:t>
            </a:r>
            <a:endParaRPr lang="ru-RU" sz="2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9778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13509" y="280918"/>
            <a:ext cx="10515600" cy="153871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034" y="1819633"/>
            <a:ext cx="10834983" cy="4442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3809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964" y="92598"/>
            <a:ext cx="10516511" cy="1536325"/>
          </a:xfrm>
          <a:prstGeom prst="rect">
            <a:avLst/>
          </a:prstGeom>
        </p:spPr>
      </p:pic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38200" y="3339878"/>
            <a:ext cx="10515600" cy="132283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7744" y="2767526"/>
            <a:ext cx="10516511" cy="1322947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628924"/>
            <a:ext cx="12192000" cy="5229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7454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615" y="0"/>
            <a:ext cx="10516511" cy="153632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79" y="1536325"/>
            <a:ext cx="12143622" cy="5128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7840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637" y="251744"/>
            <a:ext cx="10516511" cy="153632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537" y="1940403"/>
            <a:ext cx="11678326" cy="4794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8653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8444" y="253362"/>
            <a:ext cx="5182092" cy="36576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5539" y="198872"/>
            <a:ext cx="11007436" cy="454234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Дистанционные  предметные олимпиады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013" y="991313"/>
            <a:ext cx="4038454" cy="2850403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272" y="3376626"/>
            <a:ext cx="4525702" cy="319431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3947" y="991313"/>
            <a:ext cx="4422056" cy="312115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9069" y="3147047"/>
            <a:ext cx="4850970" cy="3423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589563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1007436" cy="68782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Международный детский конкурс ПОНИ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323" y="1052946"/>
            <a:ext cx="9213039" cy="6517537"/>
          </a:xfrm>
        </p:spPr>
      </p:pic>
    </p:spTree>
    <p:extLst>
      <p:ext uri="{BB962C8B-B14F-4D97-AF65-F5344CB8AC3E}">
        <p14:creationId xmlns:p14="http://schemas.microsoft.com/office/powerpoint/2010/main" val="132660464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575</TotalTime>
  <Words>209</Words>
  <Application>Microsoft Office PowerPoint</Application>
  <PresentationFormat>Широкоэкранный</PresentationFormat>
  <Paragraphs>58</Paragraphs>
  <Slides>27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32" baseType="lpstr">
      <vt:lpstr>Arial</vt:lpstr>
      <vt:lpstr>Calibri</vt:lpstr>
      <vt:lpstr>Calibri Light</vt:lpstr>
      <vt:lpstr>Times New Roman</vt:lpstr>
      <vt:lpstr>Тема Office</vt:lpstr>
      <vt:lpstr>МЕКТЕПІШІЛІК АТА-АНАЛАР ЖИНАЛЫСЫ ОБЩЕШКОЛЬНОЕ РОДИТЕЛЬСКОЕ СОБРАНИЕ</vt:lpstr>
      <vt:lpstr>2017-2018 оқу жылының I жарты жылдығы бойынша оқу-тәрбие жұмысының  қорытындысы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Областной этап конкурса исследовательских работ и творческих проектов учащихся 1-7 классов «Зерде» - 2017</vt:lpstr>
      <vt:lpstr>        Районный этап республиканской предметной олимпиады школьников  1 место- Немальцева Анна по казахскому языку и литературе, 11 «Б» класс     ( учитель Ережепова С.М.).,  2 место- Кузнецова Дарья по русскому языку и литературе, 8»Б» класс    ( учитель  Бейсембаева Д.С.)  3 место- Номировская Екатерина  по казахскому языку литературе, 8 «В»класс  ( учитель Елубаева Р.Е.).,    3 место-Погосян Тамара по казахскому языку литературе, 9 «Б» класс   ( учитель Ережепова С.М.).,     3 место- Водзинская Дарья по русскому языку и литературе, 11»Б» класс   ( учитель  Кабакова Н.А.).,  3 место- Синяковский Клим по информатике, 8 «Б» класс  (учитель Бейсембаев А.С.).,  3 место -Варнаков Ярослав по географии, 9 «Б» класс  (учитель Чабан Л.А.).     </vt:lpstr>
      <vt:lpstr>Презентация PowerPoint</vt:lpstr>
      <vt:lpstr>Республикалық шығармашылық мәнерлеп оқу байқауы</vt:lpstr>
      <vt:lpstr>Республиканская интеллектуальная олимпиада «Ақ бота»</vt:lpstr>
      <vt:lpstr>Презентация PowerPoint</vt:lpstr>
      <vt:lpstr>Презентация PowerPoint</vt:lpstr>
      <vt:lpstr>Презентация PowerPoint</vt:lpstr>
      <vt:lpstr>Республикалық Ұлттық Интернет олимпиадасы Ғабитова Айаулым, Мурумбаева Ботакөз, Темербеков Альхам  6 «А» сынып оқушылары </vt:lpstr>
      <vt:lpstr>Презентация PowerPoint</vt:lpstr>
      <vt:lpstr>Презентация PowerPoint</vt:lpstr>
      <vt:lpstr>Презентация PowerPoint</vt:lpstr>
      <vt:lpstr>Презентация PowerPoint</vt:lpstr>
      <vt:lpstr>Дистанционные  предметные олимпиады</vt:lpstr>
      <vt:lpstr>Международный детский конкурс ПОНИ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Областной этап конкурса исследовательских работ и творческих проектов учащихся 1-7 классов «Зерде» - 2017</dc:title>
  <dc:creator>Ученик</dc:creator>
  <cp:lastModifiedBy>Ученик</cp:lastModifiedBy>
  <cp:revision>37</cp:revision>
  <cp:lastPrinted>2018-02-22T11:43:44Z</cp:lastPrinted>
  <dcterms:created xsi:type="dcterms:W3CDTF">2018-02-20T03:12:53Z</dcterms:created>
  <dcterms:modified xsi:type="dcterms:W3CDTF">2018-02-22T12:17:51Z</dcterms:modified>
</cp:coreProperties>
</file>